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2" r:id="rId4"/>
    <p:sldId id="264" r:id="rId5"/>
    <p:sldId id="265" r:id="rId6"/>
    <p:sldId id="258" r:id="rId7"/>
    <p:sldId id="259" r:id="rId8"/>
    <p:sldId id="261" r:id="rId9"/>
  </p:sldIdLst>
  <p:sldSz cx="146304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600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E1A7D0-FDE0-4A77-830D-2C0603263BDB}" type="datetimeFigureOut">
              <a:rPr lang="ru-RU" smtClean="0"/>
              <a:t>20.07.2025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812C3E-6149-4E50-94F3-339343ADF0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4157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812C3E-6149-4E50-94F3-339343ADF0DF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6981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204857" y="2774542"/>
            <a:ext cx="7543800" cy="21209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4400" b="1" i="0">
                <a:solidFill>
                  <a:srgbClr val="1D1D1B"/>
                </a:solidFill>
                <a:latin typeface="Tomorrow"/>
              </a:defRPr>
            </a:pPr>
            <a:r>
              <a:t>Введение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35914" y="4895442"/>
            <a:ext cx="7681686" cy="1477328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dirty="0" err="1"/>
              <a:t>Дорогие</a:t>
            </a:r>
            <a:r>
              <a:rPr dirty="0"/>
              <a:t> </a:t>
            </a:r>
            <a:r>
              <a:rPr dirty="0" err="1"/>
              <a:t>друзья</a:t>
            </a:r>
            <a:r>
              <a:rPr dirty="0"/>
              <a:t>, </a:t>
            </a:r>
            <a:r>
              <a:rPr dirty="0" err="1"/>
              <a:t>сегодня</a:t>
            </a:r>
            <a:r>
              <a:rPr dirty="0"/>
              <a:t> </a:t>
            </a:r>
            <a:r>
              <a:rPr dirty="0" err="1"/>
              <a:t>мы</a:t>
            </a:r>
            <a:r>
              <a:rPr dirty="0"/>
              <a:t> </a:t>
            </a:r>
            <a:r>
              <a:rPr dirty="0" err="1"/>
              <a:t>поговорим</a:t>
            </a:r>
            <a:r>
              <a:rPr dirty="0"/>
              <a:t> о </a:t>
            </a:r>
            <a:r>
              <a:rPr dirty="0" err="1"/>
              <a:t>замечательном</a:t>
            </a:r>
            <a:r>
              <a:rPr dirty="0"/>
              <a:t> </a:t>
            </a:r>
            <a:r>
              <a:rPr dirty="0" err="1"/>
              <a:t>инструменте</a:t>
            </a:r>
            <a:r>
              <a:rPr dirty="0"/>
              <a:t> </a:t>
            </a:r>
            <a:r>
              <a:rPr dirty="0" err="1"/>
              <a:t>для</a:t>
            </a:r>
            <a:r>
              <a:rPr dirty="0"/>
              <a:t> </a:t>
            </a:r>
            <a:r>
              <a:rPr dirty="0" err="1"/>
              <a:t>изучения</a:t>
            </a:r>
            <a:r>
              <a:rPr dirty="0"/>
              <a:t> </a:t>
            </a:r>
            <a:r>
              <a:rPr dirty="0" err="1"/>
              <a:t>арабского</a:t>
            </a:r>
            <a:r>
              <a:rPr dirty="0"/>
              <a:t> </a:t>
            </a:r>
            <a:r>
              <a:rPr dirty="0" err="1"/>
              <a:t>языка</a:t>
            </a:r>
            <a:r>
              <a:rPr dirty="0"/>
              <a:t> — </a:t>
            </a:r>
            <a:r>
              <a:rPr dirty="0" smtClean="0"/>
              <a:t>Telegram-</a:t>
            </a:r>
            <a:r>
              <a:rPr dirty="0" err="1" smtClean="0"/>
              <a:t>боте</a:t>
            </a:r>
            <a:r>
              <a:rPr lang="ru-RU" dirty="0" smtClean="0"/>
              <a:t> «</a:t>
            </a:r>
            <a:r>
              <a:rPr lang="en-US" dirty="0" err="1" smtClean="0"/>
              <a:t>Fus</a:t>
            </a:r>
            <a:r>
              <a:rPr lang="en-US" dirty="0" smtClean="0"/>
              <a:t>-ha</a:t>
            </a:r>
            <a:r>
              <a:rPr lang="ru-RU" dirty="0" smtClean="0"/>
              <a:t>»</a:t>
            </a:r>
            <a:r>
              <a:rPr dirty="0" smtClean="0"/>
              <a:t>! </a:t>
            </a:r>
            <a:r>
              <a:rPr dirty="0" err="1"/>
              <a:t>Он</a:t>
            </a:r>
            <a:r>
              <a:rPr dirty="0"/>
              <a:t> </a:t>
            </a:r>
            <a:r>
              <a:rPr dirty="0" err="1"/>
              <a:t>помогает</a:t>
            </a:r>
            <a:r>
              <a:rPr dirty="0"/>
              <a:t> </a:t>
            </a:r>
            <a:r>
              <a:rPr dirty="0" err="1"/>
              <a:t>учиться</a:t>
            </a:r>
            <a:r>
              <a:rPr dirty="0"/>
              <a:t> </a:t>
            </a:r>
            <a:r>
              <a:rPr dirty="0" err="1"/>
              <a:t>удобно</a:t>
            </a:r>
            <a:r>
              <a:rPr dirty="0"/>
              <a:t> и </a:t>
            </a:r>
            <a:r>
              <a:rPr dirty="0" err="1"/>
              <a:t>эффективно</a:t>
            </a:r>
            <a:r>
              <a:rPr dirty="0"/>
              <a:t>, </a:t>
            </a:r>
            <a:r>
              <a:rPr dirty="0" err="1"/>
              <a:t>общаясь</a:t>
            </a:r>
            <a:r>
              <a:rPr dirty="0"/>
              <a:t> с </a:t>
            </a:r>
            <a:r>
              <a:rPr dirty="0" err="1"/>
              <a:t>ботом</a:t>
            </a:r>
            <a:r>
              <a:rPr dirty="0"/>
              <a:t> в </a:t>
            </a:r>
            <a:r>
              <a:rPr dirty="0" err="1"/>
              <a:t>чате</a:t>
            </a:r>
            <a:r>
              <a:rPr dirty="0"/>
              <a:t>. </a:t>
            </a:r>
            <a:r>
              <a:rPr dirty="0" err="1"/>
              <a:t>Давайте</a:t>
            </a:r>
            <a:r>
              <a:rPr dirty="0"/>
              <a:t> </a:t>
            </a:r>
            <a:r>
              <a:rPr dirty="0" err="1"/>
              <a:t>вместе</a:t>
            </a:r>
            <a:r>
              <a:rPr dirty="0"/>
              <a:t> </a:t>
            </a:r>
            <a:r>
              <a:rPr dirty="0" err="1"/>
              <a:t>рассмотрим</a:t>
            </a:r>
            <a:r>
              <a:rPr dirty="0"/>
              <a:t>, </a:t>
            </a:r>
            <a:r>
              <a:rPr dirty="0" err="1"/>
              <a:t>как</a:t>
            </a:r>
            <a:r>
              <a:rPr dirty="0"/>
              <a:t> </a:t>
            </a:r>
            <a:r>
              <a:rPr dirty="0" err="1"/>
              <a:t>он</a:t>
            </a:r>
            <a:r>
              <a:rPr dirty="0"/>
              <a:t> </a:t>
            </a:r>
            <a:r>
              <a:rPr dirty="0" err="1"/>
              <a:t>работает</a:t>
            </a:r>
            <a:r>
              <a:rPr dirty="0"/>
              <a:t> и </a:t>
            </a:r>
            <a:r>
              <a:rPr dirty="0" err="1"/>
              <a:t>какие</a:t>
            </a:r>
            <a:r>
              <a:rPr dirty="0"/>
              <a:t> у </a:t>
            </a:r>
            <a:r>
              <a:rPr dirty="0" err="1"/>
              <a:t>него</a:t>
            </a:r>
            <a:r>
              <a:rPr dirty="0"/>
              <a:t> </a:t>
            </a:r>
            <a:r>
              <a:rPr dirty="0" err="1"/>
              <a:t>преимущества</a:t>
            </a:r>
            <a:r>
              <a:rPr dirty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42257" y="763012"/>
            <a:ext cx="12700000" cy="769441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4400" b="1" i="0">
                <a:solidFill>
                  <a:srgbClr val="1D1D1B"/>
                </a:solidFill>
                <a:latin typeface="Tomorrow"/>
              </a:defRPr>
            </a:pPr>
            <a:r>
              <a:rPr lang="ru-RU" dirty="0" smtClean="0"/>
              <a:t>Как создавался бот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707571" y="2047976"/>
            <a:ext cx="6350000" cy="430887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/>
          </a:sp3d>
        </p:spPr>
        <p:txBody>
          <a:bodyPr wrap="square" anchor="t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§"/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lang="ru-RU" dirty="0" smtClean="0"/>
              <a:t>Начало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707571" y="2517338"/>
            <a:ext cx="6350000" cy="646331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lang="ru-RU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Для начала я создала пустой бот через </a:t>
            </a:r>
            <a:r>
              <a:rPr 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BotFather</a:t>
            </a:r>
            <a:r>
              <a:rPr lang="ru-RU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 дала ему имя и поставила подходящую </a:t>
            </a:r>
            <a:r>
              <a:rPr lang="ru-RU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аватарку</a:t>
            </a:r>
            <a:r>
              <a:rPr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ru-RU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721600" y="2086451"/>
            <a:ext cx="6350000" cy="43088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§"/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lang="ru-RU" dirty="0" smtClean="0"/>
              <a:t>Подключение к коду</a:t>
            </a:r>
            <a:endParaRPr dirty="0"/>
          </a:p>
        </p:txBody>
      </p:sp>
      <p:sp>
        <p:nvSpPr>
          <p:cNvPr id="6" name="TextBox 5"/>
          <p:cNvSpPr txBox="1"/>
          <p:nvPr/>
        </p:nvSpPr>
        <p:spPr>
          <a:xfrm>
            <a:off x="7721600" y="2517338"/>
            <a:ext cx="6350000" cy="1200329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lang="ru-RU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Затем я начала написание кода, подключила бот через его 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API</a:t>
            </a:r>
            <a:r>
              <a:rPr lang="ru-RU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к коду. Добавила нужные библиотеки, в будущем они менялись в соответствии с улучшением функционала.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2"/>
          <a:srcRect l="30357" b="4894"/>
          <a:stretch/>
        </p:blipFill>
        <p:spPr>
          <a:xfrm>
            <a:off x="707571" y="3341914"/>
            <a:ext cx="5464628" cy="4197722"/>
          </a:xfrm>
          <a:prstGeom prst="rect">
            <a:avLst/>
          </a:prstGeom>
          <a:effectLst>
            <a:glow rad="165100">
              <a:schemeClr val="tx1">
                <a:lumMod val="75000"/>
                <a:lumOff val="25000"/>
                <a:alpha val="60000"/>
              </a:schemeClr>
            </a:glow>
          </a:effectLst>
        </p:spPr>
      </p:pic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3"/>
          <a:srcRect l="22544" t="-132" r="26413" b="44312"/>
          <a:stretch/>
        </p:blipFill>
        <p:spPr>
          <a:xfrm>
            <a:off x="7717971" y="3717667"/>
            <a:ext cx="6357258" cy="3910733"/>
          </a:xfrm>
          <a:prstGeom prst="rect">
            <a:avLst/>
          </a:prstGeom>
          <a:effectLst>
            <a:glow rad="165100">
              <a:schemeClr val="tx1">
                <a:lumMod val="65000"/>
                <a:lumOff val="35000"/>
                <a:alpha val="60000"/>
              </a:schemeClr>
            </a:glo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20485" y="420914"/>
            <a:ext cx="9470571" cy="1470025"/>
          </a:xfrm>
        </p:spPr>
        <p:txBody>
          <a:bodyPr/>
          <a:lstStyle/>
          <a:p>
            <a:pPr algn="l">
              <a:defRPr sz="4400" b="1" i="0">
                <a:solidFill>
                  <a:srgbClr val="1D1D1B"/>
                </a:solidFill>
                <a:latin typeface="Tomorrow"/>
              </a:defRPr>
            </a:pPr>
            <a:r>
              <a:rPr lang="ru-RU" dirty="0" smtClean="0"/>
              <a:t>Более подробный разбор кода: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40228" y="1890938"/>
            <a:ext cx="6128658" cy="1167947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§"/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lang="ru-RU" sz="2400" dirty="0" smtClean="0"/>
              <a:t>Клавиатура</a:t>
            </a:r>
          </a:p>
          <a:p>
            <a:pPr algn="l"/>
            <a:r>
              <a:rPr lang="ru-RU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omorrow"/>
              </a:rPr>
              <a:t>Я создала простую и понятную клавиатуру.</a:t>
            </a:r>
          </a:p>
          <a:p>
            <a:endParaRPr lang="ru-RU" dirty="0" smtClean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23289" t="16514" r="19420" b="29620"/>
          <a:stretch/>
        </p:blipFill>
        <p:spPr>
          <a:xfrm>
            <a:off x="740228" y="3058886"/>
            <a:ext cx="8131629" cy="4340388"/>
          </a:xfrm>
          <a:prstGeom prst="rect">
            <a:avLst/>
          </a:prstGeom>
          <a:effectLst>
            <a:glow rad="165100">
              <a:schemeClr val="tx1">
                <a:lumMod val="65000"/>
                <a:lumOff val="35000"/>
                <a:alpha val="6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606438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175657"/>
            <a:ext cx="3156857" cy="424543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lang="ru-RU" dirty="0"/>
              <a:t>И</a:t>
            </a:r>
            <a:r>
              <a:rPr lang="ru-RU" dirty="0" smtClean="0"/>
              <a:t>зучение слов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836786"/>
            <a:ext cx="46917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omorrow"/>
              </a:rPr>
              <a:t>Блок </a:t>
            </a:r>
            <a:r>
              <a:rPr lang="ru-RU" dirty="0">
                <a:solidFill>
                  <a:schemeClr val="tx1">
                    <a:lumMod val="65000"/>
                    <a:lumOff val="35000"/>
                  </a:schemeClr>
                </a:solidFill>
                <a:latin typeface="Tomorrow"/>
              </a:rPr>
              <a:t>кода с помощью которого бот предлагает произвольное слово из предоставленного </a:t>
            </a:r>
            <a:r>
              <a:rPr lang="ru-RU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omorrow"/>
              </a:rPr>
              <a:t>списка с переводом и расположением в Коране.</a:t>
            </a:r>
            <a:endParaRPr lang="ru-RU" dirty="0">
              <a:solidFill>
                <a:schemeClr val="tx1">
                  <a:lumMod val="65000"/>
                  <a:lumOff val="35000"/>
                </a:schemeClr>
              </a:solidFill>
              <a:latin typeface="Tomorrow"/>
            </a:endParaRPr>
          </a:p>
          <a:p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26019" t="24603" r="27916" b="29762"/>
          <a:stretch/>
        </p:blipFill>
        <p:spPr>
          <a:xfrm>
            <a:off x="457200" y="3161292"/>
            <a:ext cx="6739467" cy="3755572"/>
          </a:xfrm>
          <a:prstGeom prst="rect">
            <a:avLst/>
          </a:prstGeom>
          <a:effectLst>
            <a:glow rad="165100">
              <a:schemeClr val="tx1">
                <a:lumMod val="65000"/>
                <a:lumOff val="35000"/>
                <a:alpha val="60000"/>
              </a:schemeClr>
            </a:glow>
          </a:effectLst>
        </p:spPr>
      </p:pic>
      <p:sp>
        <p:nvSpPr>
          <p:cNvPr id="6" name="TextBox 5"/>
          <p:cNvSpPr txBox="1"/>
          <p:nvPr/>
        </p:nvSpPr>
        <p:spPr>
          <a:xfrm>
            <a:off x="7675638" y="1175657"/>
            <a:ext cx="27528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omorrow"/>
              </a:rPr>
              <a:t>Список </a:t>
            </a:r>
            <a:r>
              <a:rPr lang="ru-RU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omorrow"/>
              </a:rPr>
              <a:t>слов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sz="2000" b="1" dirty="0">
              <a:solidFill>
                <a:schemeClr val="tx1">
                  <a:lumMod val="65000"/>
                  <a:lumOff val="35000"/>
                </a:schemeClr>
              </a:solidFill>
              <a:latin typeface="Tomorrow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sz="2000" b="1" dirty="0">
              <a:solidFill>
                <a:schemeClr val="tx1">
                  <a:lumMod val="65000"/>
                  <a:lumOff val="35000"/>
                </a:schemeClr>
              </a:solidFill>
              <a:latin typeface="Tomorrow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ru-RU" sz="2000" b="1" dirty="0">
              <a:solidFill>
                <a:schemeClr val="tx1">
                  <a:lumMod val="65000"/>
                  <a:lumOff val="35000"/>
                </a:schemeClr>
              </a:solidFill>
              <a:latin typeface="Tomorrow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7676847" y="1815405"/>
            <a:ext cx="58133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omorrow"/>
              </a:rPr>
              <a:t>Я скачала список слов и загрузила их в отдельный файл в формате </a:t>
            </a:r>
            <a:r>
              <a:rPr 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Tomorrow"/>
              </a:rPr>
              <a:t>json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omorrow"/>
              </a:rPr>
              <a:t> </a:t>
            </a:r>
            <a:r>
              <a:rPr lang="ru-RU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omorrow"/>
              </a:rPr>
              <a:t>и подключила этот файл к общему коду.</a:t>
            </a:r>
            <a:endParaRPr lang="ru-RU" dirty="0">
              <a:solidFill>
                <a:schemeClr val="tx1">
                  <a:lumMod val="65000"/>
                  <a:lumOff val="35000"/>
                </a:schemeClr>
              </a:solidFill>
              <a:latin typeface="Tomorrow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3"/>
          <a:srcRect l="23550" t="3430" r="30478" b="49245"/>
          <a:stretch/>
        </p:blipFill>
        <p:spPr>
          <a:xfrm>
            <a:off x="7675638" y="3161292"/>
            <a:ext cx="6485645" cy="3755572"/>
          </a:xfrm>
          <a:prstGeom prst="rect">
            <a:avLst/>
          </a:prstGeom>
          <a:effectLst>
            <a:glow rad="165100">
              <a:schemeClr val="tx1">
                <a:lumMod val="65000"/>
                <a:lumOff val="35000"/>
                <a:alpha val="6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333790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>
          <a:xfrm>
            <a:off x="685800" y="877360"/>
            <a:ext cx="2113844" cy="578908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ru-RU" sz="2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omorrow"/>
              </a:rPr>
              <a:t>Викторина</a:t>
            </a:r>
            <a:endParaRPr lang="ru-RU" sz="2200" b="1" dirty="0">
              <a:solidFill>
                <a:schemeClr val="tx1">
                  <a:lumMod val="65000"/>
                  <a:lumOff val="35000"/>
                </a:schemeClr>
              </a:solidFill>
              <a:latin typeface="Tomorrow"/>
            </a:endParaRPr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>
          <a:xfrm>
            <a:off x="685799" y="1691721"/>
            <a:ext cx="8686801" cy="805543"/>
          </a:xfrm>
        </p:spPr>
        <p:txBody>
          <a:bodyPr>
            <a:noAutofit/>
          </a:bodyPr>
          <a:lstStyle/>
          <a:p>
            <a:pPr algn="l"/>
            <a:r>
              <a:rPr lang="ru-RU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omorrow"/>
              </a:rPr>
              <a:t>Викторина – это дополнительное разнообразие к изучению арабского. У нее свой отдельный блок кода, включающий в себя, интерфейс и проверку ответов.</a:t>
            </a:r>
            <a:endParaRPr lang="ru-RU" sz="1800" dirty="0">
              <a:solidFill>
                <a:schemeClr val="tx1">
                  <a:lumMod val="65000"/>
                  <a:lumOff val="35000"/>
                </a:schemeClr>
              </a:solidFill>
              <a:latin typeface="Tomorrow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/>
          <a:srcRect l="26323" t="23016" r="31102" b="34127"/>
          <a:stretch/>
        </p:blipFill>
        <p:spPr>
          <a:xfrm>
            <a:off x="685799" y="3004457"/>
            <a:ext cx="6229048" cy="3526972"/>
          </a:xfrm>
          <a:prstGeom prst="rect">
            <a:avLst/>
          </a:prstGeom>
          <a:effectLst>
            <a:glow rad="165100">
              <a:schemeClr val="tx1">
                <a:lumMod val="65000"/>
                <a:lumOff val="35000"/>
                <a:alpha val="60000"/>
              </a:schemeClr>
            </a:glow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/>
          <a:srcRect l="26289" t="32672" r="36086" b="31217"/>
          <a:stretch/>
        </p:blipFill>
        <p:spPr>
          <a:xfrm>
            <a:off x="7382128" y="3004457"/>
            <a:ext cx="6532953" cy="3526972"/>
          </a:xfrm>
          <a:prstGeom prst="rect">
            <a:avLst/>
          </a:prstGeom>
          <a:effectLst>
            <a:glow rad="165100">
              <a:schemeClr val="tx1">
                <a:lumMod val="65000"/>
                <a:lumOff val="35000"/>
                <a:alpha val="60000"/>
              </a:schemeClr>
            </a:glow>
          </a:effectLst>
        </p:spPr>
      </p:pic>
      <p:sp>
        <p:nvSpPr>
          <p:cNvPr id="8" name="TextBox 7"/>
          <p:cNvSpPr txBox="1"/>
          <p:nvPr/>
        </p:nvSpPr>
        <p:spPr>
          <a:xfrm>
            <a:off x="685799" y="7123289"/>
            <a:ext cx="515737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omorrow"/>
              </a:rPr>
              <a:t>После чего следует запуск бота…</a:t>
            </a:r>
            <a:endParaRPr lang="ru-RU" sz="2200" b="1" dirty="0">
              <a:solidFill>
                <a:schemeClr val="tx1">
                  <a:lumMod val="65000"/>
                  <a:lumOff val="35000"/>
                </a:schemeClr>
              </a:solidFill>
              <a:latin typeface="Tomorrow"/>
            </a:endParaRPr>
          </a:p>
        </p:txBody>
      </p:sp>
    </p:spTree>
    <p:extLst>
      <p:ext uri="{BB962C8B-B14F-4D97-AF65-F5344CB8AC3E}">
        <p14:creationId xmlns:p14="http://schemas.microsoft.com/office/powerpoint/2010/main" val="1325702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0" y="635000"/>
            <a:ext cx="7543800" cy="21209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4400" b="1" i="0">
                <a:solidFill>
                  <a:srgbClr val="1D1D1B"/>
                </a:solidFill>
                <a:latin typeface="Tomorrow"/>
              </a:defRPr>
            </a:pPr>
            <a:r>
              <a:t>Как работает бот?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762000" y="1651000"/>
            <a:ext cx="7543800" cy="1143000"/>
          </a:xfrm>
          <a:prstGeom prst="roundRect">
            <a:avLst>
              <a:gd name="adj" fmla="val 5000"/>
            </a:avLst>
          </a:prstGeom>
          <a:solidFill>
            <a:srgbClr val="F0EAEA"/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825500" y="1778000"/>
            <a:ext cx="6985000" cy="38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dirty="0" err="1"/>
              <a:t>Процесс</a:t>
            </a:r>
            <a:endParaRPr dirty="0"/>
          </a:p>
        </p:txBody>
      </p:sp>
      <p:sp>
        <p:nvSpPr>
          <p:cNvPr id="6" name="TextBox 5"/>
          <p:cNvSpPr txBox="1"/>
          <p:nvPr/>
        </p:nvSpPr>
        <p:spPr>
          <a:xfrm>
            <a:off x="825500" y="2222500"/>
            <a:ext cx="6985000" cy="38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t>Пользователь начинает разговор с ботом.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62000" y="3238499"/>
            <a:ext cx="7543800" cy="1217831"/>
          </a:xfrm>
          <a:prstGeom prst="roundRect">
            <a:avLst>
              <a:gd name="adj" fmla="val 5000"/>
            </a:avLst>
          </a:prstGeom>
          <a:solidFill>
            <a:srgbClr val="F0EAEA"/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825500" y="3365500"/>
            <a:ext cx="6985000" cy="38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t>Ответы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25500" y="3810000"/>
            <a:ext cx="6985000" cy="646331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dirty="0" err="1"/>
              <a:t>Бот</a:t>
            </a:r>
            <a:r>
              <a:rPr dirty="0"/>
              <a:t> </a:t>
            </a:r>
            <a:r>
              <a:rPr dirty="0" err="1"/>
              <a:t>предоставляет</a:t>
            </a:r>
            <a:r>
              <a:rPr dirty="0"/>
              <a:t> </a:t>
            </a:r>
            <a:r>
              <a:rPr lang="ru-RU" dirty="0" smtClean="0"/>
              <a:t>произвольное слово с переводом и с примером из Корана</a:t>
            </a:r>
            <a:r>
              <a:rPr dirty="0" smtClean="0"/>
              <a:t>.</a:t>
            </a:r>
            <a:endParaRPr dirty="0"/>
          </a:p>
        </p:txBody>
      </p:sp>
      <p:sp>
        <p:nvSpPr>
          <p:cNvPr id="10" name="Rounded Rectangle 9"/>
          <p:cNvSpPr/>
          <p:nvPr/>
        </p:nvSpPr>
        <p:spPr>
          <a:xfrm>
            <a:off x="762000" y="4826000"/>
            <a:ext cx="7543800" cy="1143000"/>
          </a:xfrm>
          <a:prstGeom prst="roundRect">
            <a:avLst>
              <a:gd name="adj" fmla="val 5000"/>
            </a:avLst>
          </a:prstGeom>
          <a:solidFill>
            <a:srgbClr val="F0EAEA"/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825500" y="4953000"/>
            <a:ext cx="6985000" cy="38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t>Уроки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25500" y="5397500"/>
            <a:ext cx="6985000" cy="38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dirty="0" err="1"/>
              <a:t>Бот</a:t>
            </a:r>
            <a:r>
              <a:rPr dirty="0"/>
              <a:t> </a:t>
            </a:r>
            <a:r>
              <a:rPr dirty="0" err="1"/>
              <a:t>предлагает</a:t>
            </a:r>
            <a:r>
              <a:rPr dirty="0"/>
              <a:t> </a:t>
            </a:r>
            <a:r>
              <a:rPr lang="ru-RU" dirty="0" smtClean="0"/>
              <a:t>викторину с четырьмя вариантами ответов</a:t>
            </a:r>
            <a:r>
              <a:rPr dirty="0" smtClean="0"/>
              <a:t>.</a:t>
            </a:r>
            <a:endParaRPr dirty="0"/>
          </a:p>
        </p:txBody>
      </p:sp>
      <p:sp>
        <p:nvSpPr>
          <p:cNvPr id="13" name="Rounded Rectangle 12"/>
          <p:cNvSpPr/>
          <p:nvPr/>
        </p:nvSpPr>
        <p:spPr>
          <a:xfrm>
            <a:off x="762000" y="6413500"/>
            <a:ext cx="7543800" cy="1143000"/>
          </a:xfrm>
          <a:prstGeom prst="roundRect">
            <a:avLst>
              <a:gd name="adj" fmla="val 5000"/>
            </a:avLst>
          </a:prstGeom>
          <a:solidFill>
            <a:srgbClr val="F0EAEA"/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825500" y="6540500"/>
            <a:ext cx="6985000" cy="38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t>Обратная связь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25500" y="6985000"/>
            <a:ext cx="6985000" cy="38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t>Пользователь получает оценку своих ответов.</a:t>
            </a:r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 rotWithShape="1">
          <a:blip r:embed="rId2"/>
          <a:srcRect l="30092" r="39043" b="4664"/>
          <a:stretch/>
        </p:blipFill>
        <p:spPr>
          <a:xfrm>
            <a:off x="9893938" y="0"/>
            <a:ext cx="4736462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  <p:bldP spid="7" grpId="0" animBg="1"/>
      <p:bldP spid="8" grpId="0"/>
      <p:bldP spid="9" grpId="0"/>
      <p:bldP spid="10" grpId="0" animBg="1"/>
      <p:bldP spid="11" grpId="0"/>
      <p:bldP spid="12" grpId="0"/>
      <p:bldP spid="13" grpId="0" animBg="1"/>
      <p:bldP spid="14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3302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70000" y="3937000"/>
            <a:ext cx="11430000" cy="127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4400" b="1" i="0">
                <a:solidFill>
                  <a:srgbClr val="1D1D1B"/>
                </a:solidFill>
                <a:latin typeface="Tomorrow"/>
              </a:defRPr>
            </a:pPr>
            <a:r>
              <a:t>Преимущества использования бота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270000" y="5080000"/>
            <a:ext cx="3657600" cy="2413000"/>
          </a:xfrm>
          <a:prstGeom prst="roundRect">
            <a:avLst>
              <a:gd name="adj" fmla="val 5000"/>
            </a:avLst>
          </a:prstGeom>
          <a:solidFill>
            <a:srgbClr val="F0EAEA"/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ounded Rectangle 4"/>
          <p:cNvSpPr/>
          <p:nvPr/>
        </p:nvSpPr>
        <p:spPr>
          <a:xfrm>
            <a:off x="5308600" y="5080000"/>
            <a:ext cx="3657600" cy="2413000"/>
          </a:xfrm>
          <a:prstGeom prst="roundRect">
            <a:avLst>
              <a:gd name="adj" fmla="val 5000"/>
            </a:avLst>
          </a:prstGeom>
          <a:solidFill>
            <a:srgbClr val="F0EAEA"/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ounded Rectangle 5"/>
          <p:cNvSpPr/>
          <p:nvPr/>
        </p:nvSpPr>
        <p:spPr>
          <a:xfrm>
            <a:off x="9347200" y="5080000"/>
            <a:ext cx="3657600" cy="2413000"/>
          </a:xfrm>
          <a:prstGeom prst="roundRect">
            <a:avLst>
              <a:gd name="adj" fmla="val 5000"/>
            </a:avLst>
          </a:prstGeom>
          <a:solidFill>
            <a:srgbClr val="F0EAEA"/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1397000" y="5334000"/>
            <a:ext cx="3530600" cy="38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t>Доступность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97000" y="5842000"/>
            <a:ext cx="3530600" cy="1143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t>Учиться можно в любое время и в любом месте.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435600" y="5334000"/>
            <a:ext cx="3530600" cy="38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t>Интерактивность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435600" y="5842000"/>
            <a:ext cx="3530600" cy="1143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t>Бот предлагает интересные и увлекательные задания.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474200" y="5334000"/>
            <a:ext cx="3530600" cy="43088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lang="ru-RU" dirty="0" smtClean="0"/>
              <a:t>Интерфейс</a:t>
            </a:r>
            <a:endParaRPr dirty="0"/>
          </a:p>
        </p:txBody>
      </p:sp>
      <p:sp>
        <p:nvSpPr>
          <p:cNvPr id="12" name="TextBox 11"/>
          <p:cNvSpPr txBox="1"/>
          <p:nvPr/>
        </p:nvSpPr>
        <p:spPr>
          <a:xfrm>
            <a:off x="9474200" y="5842000"/>
            <a:ext cx="3530600" cy="369332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lang="ru-RU" dirty="0" smtClean="0"/>
              <a:t>Легкий и понятный интерфейс</a:t>
            </a:r>
            <a:r>
              <a:rPr dirty="0" smtClean="0"/>
              <a:t>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0" y="2540000"/>
            <a:ext cx="7543800" cy="21209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4400" b="1" i="0">
                <a:solidFill>
                  <a:srgbClr val="1D1D1B"/>
                </a:solidFill>
                <a:latin typeface="Tomorrow"/>
              </a:defRPr>
            </a:pPr>
            <a:r>
              <a:t>Заключение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4432300"/>
            <a:ext cx="7543800" cy="18034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t>Изучение арабского языка с помощью Telegram-бота открывает новые горизонты. Он делает процесс обучения интересным и доступным для всех. Используя его, вы не только улучшаете свои языковые навыки, но и получаете массу удовольствия!</a:t>
            </a:r>
          </a:p>
        </p:txBody>
      </p:sp>
      <p:pic>
        <p:nvPicPr>
          <p:cNvPr id="1026" name="Picture 2" descr="main-imag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5" t="9451" r="235" b="6418"/>
          <a:stretch/>
        </p:blipFill>
        <p:spPr bwMode="auto">
          <a:xfrm>
            <a:off x="9158400" y="2493"/>
            <a:ext cx="5472000" cy="8227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295</Words>
  <Application>Microsoft Office PowerPoint</Application>
  <PresentationFormat>Произвольный</PresentationFormat>
  <Paragraphs>37</Paragraphs>
  <Slides>8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Tomorrow</vt:lpstr>
      <vt:lpstr>Wingdings</vt:lpstr>
      <vt:lpstr>Office Theme</vt:lpstr>
      <vt:lpstr>Презентация PowerPoint</vt:lpstr>
      <vt:lpstr>Презентация PowerPoint</vt:lpstr>
      <vt:lpstr>Более подробный разбор кода:</vt:lpstr>
      <vt:lpstr>Презентация PowerPoint</vt:lpstr>
      <vt:lpstr>Викторина</vt:lpstr>
      <vt:lpstr>Презентация PowerPoint</vt:lpstr>
      <vt:lpstr>Презентация PowerPoint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Семья</dc:creator>
  <cp:keywords/>
  <dc:description>generated using python-pptx</dc:description>
  <cp:lastModifiedBy>Семья</cp:lastModifiedBy>
  <cp:revision>14</cp:revision>
  <dcterms:created xsi:type="dcterms:W3CDTF">2013-01-27T09:14:16Z</dcterms:created>
  <dcterms:modified xsi:type="dcterms:W3CDTF">2025-07-20T11:36:08Z</dcterms:modified>
  <cp:category/>
</cp:coreProperties>
</file>

<file path=docProps/thumbnail.jpeg>
</file>